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1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hCJA/VNGWOtZQdNp6Xi2ftfNFX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b5c3594a9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eb5c3594a9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eb5c3594a9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d5bc03ff1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d5bc03ff1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6" name="Google Shape;44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b5c3594a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b5c3594a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eb5c3594a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 showMasterSp="0">
  <p:cSld name="Title Slide with Image">
    <p:bg>
      <p:bgPr>
        <a:solidFill>
          <a:schemeClr val="dk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0" title="Page Number Shape"/>
          <p:cNvSpPr/>
          <p:nvPr/>
        </p:nvSpPr>
        <p:spPr>
          <a:xfrm>
            <a:off x="11784011" y="-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Google Shape;19;p50"/>
          <p:cNvSpPr txBox="1"/>
          <p:nvPr>
            <p:ph type="ctrTitle"/>
          </p:nvPr>
        </p:nvSpPr>
        <p:spPr>
          <a:xfrm>
            <a:off x="5747656" y="1264197"/>
            <a:ext cx="5670487" cy="4268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alibri"/>
              <a:buNone/>
              <a:defRPr sz="600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0"/>
          <p:cNvSpPr txBox="1"/>
          <p:nvPr>
            <p:ph idx="1" type="subTitle"/>
          </p:nvPr>
        </p:nvSpPr>
        <p:spPr>
          <a:xfrm>
            <a:off x="667666" y="4151085"/>
            <a:ext cx="4633806" cy="1591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b="0" i="1" sz="2300">
                <a:solidFill>
                  <a:schemeClr val="lt2"/>
                </a:solidFill>
              </a:defRPr>
            </a:lvl1pPr>
            <a:lvl2pPr lvl="1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21" name="Google Shape;21;p50" title="Verticle Rule Line"/>
          <p:cNvCxnSpPr/>
          <p:nvPr/>
        </p:nvCxnSpPr>
        <p:spPr>
          <a:xfrm>
            <a:off x="5524563" y="1115733"/>
            <a:ext cx="0" cy="4626534"/>
          </a:xfrm>
          <a:prstGeom prst="straightConnector1">
            <a:avLst/>
          </a:prstGeom>
          <a:noFill/>
          <a:ln cap="flat" cmpd="sng" w="635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50"/>
          <p:cNvSpPr/>
          <p:nvPr>
            <p:ph idx="2" type="pic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cxnSp>
        <p:nvCxnSpPr>
          <p:cNvPr id="23" name="Google Shape;23;p50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/ Icon Bullets Light">
  <p:cSld name="6 Image / Icon Bullets Ligh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9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9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9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9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9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59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/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5" name="Google Shape;95;p59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59"/>
          <p:cNvSpPr txBox="1"/>
          <p:nvPr>
            <p:ph idx="2" type="body"/>
          </p:nvPr>
        </p:nvSpPr>
        <p:spPr>
          <a:xfrm>
            <a:off x="5162550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59"/>
          <p:cNvSpPr txBox="1"/>
          <p:nvPr>
            <p:ph idx="3" type="body"/>
          </p:nvPr>
        </p:nvSpPr>
        <p:spPr>
          <a:xfrm>
            <a:off x="7295581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59"/>
          <p:cNvSpPr txBox="1"/>
          <p:nvPr>
            <p:ph idx="4" type="body"/>
          </p:nvPr>
        </p:nvSpPr>
        <p:spPr>
          <a:xfrm>
            <a:off x="9428613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5" type="body"/>
          </p:nvPr>
        </p:nvSpPr>
        <p:spPr>
          <a:xfrm>
            <a:off x="5162550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59"/>
          <p:cNvSpPr txBox="1"/>
          <p:nvPr>
            <p:ph idx="6" type="body"/>
          </p:nvPr>
        </p:nvSpPr>
        <p:spPr>
          <a:xfrm>
            <a:off x="7295356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59"/>
          <p:cNvSpPr txBox="1"/>
          <p:nvPr>
            <p:ph idx="7" type="body"/>
          </p:nvPr>
        </p:nvSpPr>
        <p:spPr>
          <a:xfrm>
            <a:off x="9428163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59"/>
          <p:cNvSpPr/>
          <p:nvPr>
            <p:ph idx="8" type="pic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3" name="Google Shape;103;p59"/>
          <p:cNvSpPr/>
          <p:nvPr>
            <p:ph idx="9" type="pic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4" name="Google Shape;104;p59"/>
          <p:cNvSpPr/>
          <p:nvPr>
            <p:ph idx="13" type="pic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5" name="Google Shape;105;p59"/>
          <p:cNvSpPr/>
          <p:nvPr>
            <p:ph idx="14" type="pic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6" name="Google Shape;106;p59"/>
          <p:cNvSpPr/>
          <p:nvPr>
            <p:ph idx="15" type="pic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7" name="Google Shape;107;p59"/>
          <p:cNvSpPr/>
          <p:nvPr>
            <p:ph idx="16" type="pic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ed Bullets in a row">
  <p:cSld name="Numbered Bullets in a row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0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0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0"/>
          <p:cNvSpPr txBox="1"/>
          <p:nvPr>
            <p:ph idx="1" type="body"/>
          </p:nvPr>
        </p:nvSpPr>
        <p:spPr>
          <a:xfrm>
            <a:off x="5162550" y="2019300"/>
            <a:ext cx="1944000" cy="2700000"/>
          </a:xfrm>
          <a:prstGeom prst="rect">
            <a:avLst/>
          </a:prstGeom>
          <a:gradFill>
            <a:gsLst>
              <a:gs pos="0">
                <a:srgbClr val="F8F0D9"/>
              </a:gs>
              <a:gs pos="99000">
                <a:srgbClr val="F8F0D9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0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0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0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60"/>
          <p:cNvSpPr txBox="1"/>
          <p:nvPr>
            <p:ph idx="2" type="body"/>
          </p:nvPr>
        </p:nvSpPr>
        <p:spPr>
          <a:xfrm>
            <a:off x="7295806" y="2019300"/>
            <a:ext cx="1943100" cy="2700000"/>
          </a:xfrm>
          <a:prstGeom prst="rect">
            <a:avLst/>
          </a:prstGeom>
          <a:gradFill>
            <a:gsLst>
              <a:gs pos="0">
                <a:srgbClr val="F8F0D9"/>
              </a:gs>
              <a:gs pos="99000">
                <a:srgbClr val="F8F0D9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60"/>
          <p:cNvSpPr txBox="1"/>
          <p:nvPr>
            <p:ph idx="3" type="body"/>
          </p:nvPr>
        </p:nvSpPr>
        <p:spPr>
          <a:xfrm>
            <a:off x="9428163" y="2019300"/>
            <a:ext cx="1943100" cy="2700000"/>
          </a:xfrm>
          <a:prstGeom prst="rect">
            <a:avLst/>
          </a:prstGeom>
          <a:gradFill>
            <a:gsLst>
              <a:gs pos="0">
                <a:srgbClr val="E7DCE7"/>
              </a:gs>
              <a:gs pos="99000">
                <a:srgbClr val="E7DCE7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60"/>
          <p:cNvSpPr/>
          <p:nvPr>
            <p:ph idx="4" type="body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0"/>
          <p:cNvSpPr/>
          <p:nvPr>
            <p:ph idx="5" type="body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60"/>
          <p:cNvSpPr/>
          <p:nvPr>
            <p:ph idx="6" type="body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60"/>
          <p:cNvSpPr txBox="1"/>
          <p:nvPr>
            <p:ph idx="7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/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21" name="Google Shape;121;p60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/ Icon Bullets" showMasterSp="0">
  <p:cSld name="6 Image / Icon Bullets">
    <p:bg>
      <p:bgPr>
        <a:solidFill>
          <a:schemeClr val="l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1" title="Page Number Shape"/>
          <p:cNvSpPr/>
          <p:nvPr/>
        </p:nvSpPr>
        <p:spPr>
          <a:xfrm>
            <a:off x="11784011" y="5380580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24" name="Google Shape;124;p61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1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1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61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61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61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30" name="Google Shape;130;p61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61"/>
          <p:cNvSpPr txBox="1"/>
          <p:nvPr>
            <p:ph idx="2" type="body"/>
          </p:nvPr>
        </p:nvSpPr>
        <p:spPr>
          <a:xfrm>
            <a:off x="5162550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61"/>
          <p:cNvSpPr txBox="1"/>
          <p:nvPr>
            <p:ph idx="3" type="body"/>
          </p:nvPr>
        </p:nvSpPr>
        <p:spPr>
          <a:xfrm>
            <a:off x="7295581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61"/>
          <p:cNvSpPr txBox="1"/>
          <p:nvPr>
            <p:ph idx="4" type="body"/>
          </p:nvPr>
        </p:nvSpPr>
        <p:spPr>
          <a:xfrm>
            <a:off x="9428613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61"/>
          <p:cNvSpPr txBox="1"/>
          <p:nvPr>
            <p:ph idx="5" type="body"/>
          </p:nvPr>
        </p:nvSpPr>
        <p:spPr>
          <a:xfrm>
            <a:off x="5162550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61"/>
          <p:cNvSpPr txBox="1"/>
          <p:nvPr>
            <p:ph idx="6" type="body"/>
          </p:nvPr>
        </p:nvSpPr>
        <p:spPr>
          <a:xfrm>
            <a:off x="7295356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61"/>
          <p:cNvSpPr txBox="1"/>
          <p:nvPr>
            <p:ph idx="7" type="body"/>
          </p:nvPr>
        </p:nvSpPr>
        <p:spPr>
          <a:xfrm>
            <a:off x="9428163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1"/>
          <p:cNvSpPr/>
          <p:nvPr>
            <p:ph idx="8" type="pic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8" name="Google Shape;138;p61"/>
          <p:cNvSpPr/>
          <p:nvPr>
            <p:ph idx="9" type="pic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9" name="Google Shape;139;p61"/>
          <p:cNvSpPr/>
          <p:nvPr>
            <p:ph idx="13" type="pic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0" name="Google Shape;140;p61"/>
          <p:cNvSpPr/>
          <p:nvPr>
            <p:ph idx="14" type="pic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1" name="Google Shape;141;p61"/>
          <p:cNvSpPr/>
          <p:nvPr>
            <p:ph idx="15" type="pic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61"/>
          <p:cNvSpPr/>
          <p:nvPr>
            <p:ph idx="16" type="pic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Medium Photos with Descriptions">
  <p:cSld name="6 Medium Photos with Description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2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2"/>
          <p:cNvSpPr txBox="1"/>
          <p:nvPr>
            <p:ph type="title"/>
          </p:nvPr>
        </p:nvSpPr>
        <p:spPr>
          <a:xfrm>
            <a:off x="762000" y="2831932"/>
            <a:ext cx="3833906" cy="1562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62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62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62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62"/>
          <p:cNvSpPr txBox="1"/>
          <p:nvPr>
            <p:ph idx="1" type="body"/>
          </p:nvPr>
        </p:nvSpPr>
        <p:spPr>
          <a:xfrm>
            <a:off x="762000" y="4573117"/>
            <a:ext cx="3842550" cy="1178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/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50" name="Google Shape;150;p62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62"/>
          <p:cNvSpPr/>
          <p:nvPr>
            <p:ph idx="2" type="pic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2" name="Google Shape;152;p62"/>
          <p:cNvSpPr txBox="1"/>
          <p:nvPr>
            <p:ph idx="3" type="body"/>
          </p:nvPr>
        </p:nvSpPr>
        <p:spPr>
          <a:xfrm>
            <a:off x="5162550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1944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62"/>
          <p:cNvSpPr txBox="1"/>
          <p:nvPr>
            <p:ph idx="4" type="body"/>
          </p:nvPr>
        </p:nvSpPr>
        <p:spPr>
          <a:xfrm>
            <a:off x="7295581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1944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62"/>
          <p:cNvSpPr txBox="1"/>
          <p:nvPr>
            <p:ph idx="5" type="body"/>
          </p:nvPr>
        </p:nvSpPr>
        <p:spPr>
          <a:xfrm>
            <a:off x="9428613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1944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62"/>
          <p:cNvSpPr txBox="1"/>
          <p:nvPr>
            <p:ph idx="6" type="body"/>
          </p:nvPr>
        </p:nvSpPr>
        <p:spPr>
          <a:xfrm>
            <a:off x="5162550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1944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62"/>
          <p:cNvSpPr txBox="1"/>
          <p:nvPr>
            <p:ph idx="7" type="body"/>
          </p:nvPr>
        </p:nvSpPr>
        <p:spPr>
          <a:xfrm>
            <a:off x="7295356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1944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62"/>
          <p:cNvSpPr txBox="1"/>
          <p:nvPr>
            <p:ph idx="8" type="body"/>
          </p:nvPr>
        </p:nvSpPr>
        <p:spPr>
          <a:xfrm>
            <a:off x="9428163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1944000">
            <a:norm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2"/>
          <p:cNvSpPr/>
          <p:nvPr>
            <p:ph idx="9" type="pic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9" name="Google Shape;159;p62"/>
          <p:cNvSpPr/>
          <p:nvPr>
            <p:ph idx="13" type="pic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0" name="Google Shape;160;p62"/>
          <p:cNvSpPr/>
          <p:nvPr>
            <p:ph idx="14" type="pic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1" name="Google Shape;161;p62"/>
          <p:cNvSpPr/>
          <p:nvPr>
            <p:ph idx="15" type="pic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2" name="Google Shape;162;p62"/>
          <p:cNvSpPr/>
          <p:nvPr>
            <p:ph idx="16" type="pic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3" name="Google Shape;163;p62"/>
          <p:cNvSpPr/>
          <p:nvPr>
            <p:ph idx="17" type="pic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dk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4" title="Page Number Shape"/>
          <p:cNvSpPr/>
          <p:nvPr/>
        </p:nvSpPr>
        <p:spPr>
          <a:xfrm>
            <a:off x="11784011" y="-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6" name="Google Shape;166;p54"/>
          <p:cNvSpPr txBox="1"/>
          <p:nvPr>
            <p:ph type="ctrTitle"/>
          </p:nvPr>
        </p:nvSpPr>
        <p:spPr>
          <a:xfrm>
            <a:off x="5747656" y="1264197"/>
            <a:ext cx="5670487" cy="4268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alibri"/>
              <a:buNone/>
              <a:defRPr sz="600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4"/>
          <p:cNvSpPr txBox="1"/>
          <p:nvPr>
            <p:ph idx="1" type="subTitle"/>
          </p:nvPr>
        </p:nvSpPr>
        <p:spPr>
          <a:xfrm>
            <a:off x="667666" y="4151085"/>
            <a:ext cx="4633806" cy="1591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b="0" i="1" sz="2300">
                <a:solidFill>
                  <a:schemeClr val="lt2"/>
                </a:solidFill>
              </a:defRPr>
            </a:lvl1pPr>
            <a:lvl2pPr lvl="1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3" title="Page Number Shape"/>
          <p:cNvSpPr/>
          <p:nvPr/>
        </p:nvSpPr>
        <p:spPr>
          <a:xfrm>
            <a:off x="11784011" y="1393748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70" name="Google Shape;170;p63"/>
          <p:cNvSpPr txBox="1"/>
          <p:nvPr>
            <p:ph type="title"/>
          </p:nvPr>
        </p:nvSpPr>
        <p:spPr>
          <a:xfrm>
            <a:off x="1947673" y="2571722"/>
            <a:ext cx="8296654" cy="328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700"/>
              <a:buFont typeface="Calibri"/>
              <a:buNone/>
              <a:defRPr sz="7700" cap="none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63"/>
          <p:cNvSpPr txBox="1"/>
          <p:nvPr>
            <p:ph idx="1" type="body"/>
          </p:nvPr>
        </p:nvSpPr>
        <p:spPr>
          <a:xfrm>
            <a:off x="1947673" y="1393748"/>
            <a:ext cx="8401429" cy="81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0" i="1" sz="20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2" name="Google Shape;172;p63"/>
          <p:cNvSpPr txBox="1"/>
          <p:nvPr>
            <p:ph idx="10" type="dt"/>
          </p:nvPr>
        </p:nvSpPr>
        <p:spPr>
          <a:xfrm>
            <a:off x="8742955" y="6314439"/>
            <a:ext cx="1596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63"/>
          <p:cNvSpPr txBox="1"/>
          <p:nvPr>
            <p:ph idx="11" type="ftr"/>
          </p:nvPr>
        </p:nvSpPr>
        <p:spPr>
          <a:xfrm>
            <a:off x="1947673" y="6314440"/>
            <a:ext cx="64802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63"/>
          <p:cNvSpPr txBox="1"/>
          <p:nvPr>
            <p:ph idx="12" type="sldNum"/>
          </p:nvPr>
        </p:nvSpPr>
        <p:spPr>
          <a:xfrm>
            <a:off x="11784011" y="1620760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5" name="Google Shape;175;p63" title="Horizontal Rule Line"/>
          <p:cNvCxnSpPr/>
          <p:nvPr/>
        </p:nvCxnSpPr>
        <p:spPr>
          <a:xfrm rot="10800000">
            <a:off x="1" y="6178167"/>
            <a:ext cx="10244326" cy="0"/>
          </a:xfrm>
          <a:prstGeom prst="straightConnector1">
            <a:avLst/>
          </a:prstGeom>
          <a:noFill/>
          <a:ln cap="flat" cmpd="sng" w="254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64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4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4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64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64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64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64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3" name="Google Shape;183;p64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64"/>
          <p:cNvSpPr/>
          <p:nvPr>
            <p:ph idx="2" type="pic"/>
          </p:nvPr>
        </p:nvSpPr>
        <p:spPr>
          <a:xfrm>
            <a:off x="5297488" y="559678"/>
            <a:ext cx="6132512" cy="51918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5"/>
          <p:cNvSpPr txBox="1"/>
          <p:nvPr>
            <p:ph type="title"/>
          </p:nvPr>
        </p:nvSpPr>
        <p:spPr>
          <a:xfrm>
            <a:off x="762000" y="557784"/>
            <a:ext cx="3831336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65"/>
          <p:cNvSpPr txBox="1"/>
          <p:nvPr>
            <p:ph idx="1" type="body"/>
          </p:nvPr>
        </p:nvSpPr>
        <p:spPr>
          <a:xfrm>
            <a:off x="5181600" y="558065"/>
            <a:ext cx="62453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b="0" i="1" sz="24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8" name="Google Shape;188;p65"/>
          <p:cNvSpPr txBox="1"/>
          <p:nvPr>
            <p:ph idx="2" type="body"/>
          </p:nvPr>
        </p:nvSpPr>
        <p:spPr>
          <a:xfrm>
            <a:off x="5181600" y="1526671"/>
            <a:ext cx="6245352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65"/>
          <p:cNvSpPr txBox="1"/>
          <p:nvPr>
            <p:ph idx="3" type="body"/>
          </p:nvPr>
        </p:nvSpPr>
        <p:spPr>
          <a:xfrm>
            <a:off x="5181600" y="3700826"/>
            <a:ext cx="6248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b="0" i="1" sz="24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0" name="Google Shape;190;p65"/>
          <p:cNvSpPr txBox="1"/>
          <p:nvPr>
            <p:ph idx="4" type="body"/>
          </p:nvPr>
        </p:nvSpPr>
        <p:spPr>
          <a:xfrm>
            <a:off x="5181600" y="4669432"/>
            <a:ext cx="6245352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65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65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65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6"/>
          <p:cNvSpPr txBox="1"/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6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6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66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5bc03ff1b_0_7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05" name="Google Shape;205;gd5bc03ff1b_0_7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06" name="Google Shape;206;gd5bc03ff1b_0_76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5" title="Page Number Shape"/>
          <p:cNvSpPr/>
          <p:nvPr/>
        </p:nvSpPr>
        <p:spPr>
          <a:xfrm>
            <a:off x="11784011" y="-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Google Shape;26;p55"/>
          <p:cNvSpPr txBox="1"/>
          <p:nvPr>
            <p:ph type="ctrTitle"/>
          </p:nvPr>
        </p:nvSpPr>
        <p:spPr>
          <a:xfrm>
            <a:off x="5747656" y="1264197"/>
            <a:ext cx="5670487" cy="4268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alibri"/>
              <a:buNone/>
              <a:defRPr sz="600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" type="subTitle"/>
          </p:nvPr>
        </p:nvSpPr>
        <p:spPr>
          <a:xfrm>
            <a:off x="667666" y="4151085"/>
            <a:ext cx="4633806" cy="1591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b="0" i="1" sz="2300">
                <a:solidFill>
                  <a:schemeClr val="lt2"/>
                </a:solidFill>
              </a:defRPr>
            </a:lvl1pPr>
            <a:lvl2pPr lvl="1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9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5bc03ff1b_0_7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09" name="Google Shape;209;gd5bc03ff1b_0_7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10" name="Google Shape;210;gd5bc03ff1b_0_72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5bc03ff1b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3" name="Google Shape;213;gd5bc03ff1b_0_80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5bc03ff1b_0_8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16" name="Google Shape;216;gd5bc03ff1b_0_8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7" name="Google Shape;217;gd5bc03ff1b_0_8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" name="Google Shape;218;gd5bc03ff1b_0_83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5bc03ff1b_0_8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1" name="Google Shape;221;gd5bc03ff1b_0_88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5bc03ff1b_0_9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24" name="Google Shape;224;gd5bc03ff1b_0_9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25" name="Google Shape;225;gd5bc03ff1b_0_91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5bc03ff1b_0_95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28" name="Google Shape;228;gd5bc03ff1b_0_95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5bc03ff1b_0_9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d5bc03ff1b_0_9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32" name="Google Shape;232;gd5bc03ff1b_0_9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3" name="Google Shape;233;gd5bc03ff1b_0_9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4" name="Google Shape;234;gd5bc03ff1b_0_98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5bc03ff1b_0_104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237" name="Google Shape;237;gd5bc03ff1b_0_104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5bc03ff1b_0_10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" name="Google Shape;240;gd5bc03ff1b_0_10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1" name="Google Shape;241;gd5bc03ff1b_0_107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5bc03ff1b_0_111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 txBox="1"/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1"/>
          <p:cNvSpPr txBox="1"/>
          <p:nvPr>
            <p:ph idx="1" type="body"/>
          </p:nvPr>
        </p:nvSpPr>
        <p:spPr>
          <a:xfrm>
            <a:off x="5181600" y="540628"/>
            <a:ext cx="6248400" cy="2488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1"/>
          <p:cNvSpPr txBox="1"/>
          <p:nvPr>
            <p:ph idx="2" type="body"/>
          </p:nvPr>
        </p:nvSpPr>
        <p:spPr>
          <a:xfrm>
            <a:off x="5181600" y="3712467"/>
            <a:ext cx="6248400" cy="2482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1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1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2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2"/>
          <p:cNvSpPr txBox="1"/>
          <p:nvPr>
            <p:ph type="title"/>
          </p:nvPr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2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2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2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52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52"/>
          <p:cNvSpPr txBox="1"/>
          <p:nvPr>
            <p:ph idx="1" type="body"/>
          </p:nvPr>
        </p:nvSpPr>
        <p:spPr>
          <a:xfrm>
            <a:off x="5181600" y="559678"/>
            <a:ext cx="6172200" cy="561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3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3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3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53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8" name="Google Shape;58;p53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53"/>
          <p:cNvSpPr txBox="1"/>
          <p:nvPr>
            <p:ph idx="2" type="body"/>
          </p:nvPr>
        </p:nvSpPr>
        <p:spPr>
          <a:xfrm>
            <a:off x="5326063" y="559678"/>
            <a:ext cx="6103937" cy="5191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 only">
  <p:cSld name="Title and Subtitle 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6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6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6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56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7" name="Google Shape;67;p56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7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 showMasterSp="0">
  <p:cSld name="Title Slide with Image">
    <p:bg>
      <p:bgPr>
        <a:solidFill>
          <a:schemeClr val="dk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 title="Page Number Shape"/>
          <p:cNvSpPr/>
          <p:nvPr/>
        </p:nvSpPr>
        <p:spPr>
          <a:xfrm>
            <a:off x="11784011" y="-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4" name="Google Shape;74;p49"/>
          <p:cNvSpPr txBox="1"/>
          <p:nvPr>
            <p:ph type="ctrTitle"/>
          </p:nvPr>
        </p:nvSpPr>
        <p:spPr>
          <a:xfrm>
            <a:off x="5747656" y="1264197"/>
            <a:ext cx="5670487" cy="4268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alibri"/>
              <a:buNone/>
              <a:defRPr sz="600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9"/>
          <p:cNvSpPr txBox="1"/>
          <p:nvPr>
            <p:ph idx="1" type="subTitle"/>
          </p:nvPr>
        </p:nvSpPr>
        <p:spPr>
          <a:xfrm>
            <a:off x="667666" y="4151085"/>
            <a:ext cx="4633806" cy="1591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b="0" i="1" sz="2300">
                <a:solidFill>
                  <a:schemeClr val="lt2"/>
                </a:solidFill>
              </a:defRPr>
            </a:lvl1pPr>
            <a:lvl2pPr lvl="1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76" name="Google Shape;76;p49" title="Verticle Rule Line"/>
          <p:cNvCxnSpPr/>
          <p:nvPr/>
        </p:nvCxnSpPr>
        <p:spPr>
          <a:xfrm>
            <a:off x="5524563" y="1115733"/>
            <a:ext cx="0" cy="4626534"/>
          </a:xfrm>
          <a:prstGeom prst="straightConnector1">
            <a:avLst/>
          </a:prstGeom>
          <a:noFill/>
          <a:ln cap="flat" cmpd="sng" w="635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49"/>
          <p:cNvSpPr/>
          <p:nvPr>
            <p:ph idx="2" type="pic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cxnSp>
        <p:nvCxnSpPr>
          <p:cNvPr id="78" name="Google Shape;78;p49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and Content">
  <p:cSld name="Title, Subtitle, and Content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8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8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/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58"/>
          <p:cNvSpPr txBox="1"/>
          <p:nvPr>
            <p:ph idx="2" type="body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58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8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8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58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7" name="Google Shape;87;p58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 title="Page Number Shape"/>
          <p:cNvSpPr/>
          <p:nvPr/>
        </p:nvSpPr>
        <p:spPr>
          <a:xfrm>
            <a:off x="11784011" y="5380580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</p:sp>
      <p:sp>
        <p:nvSpPr>
          <p:cNvPr id="11" name="Google Shape;11;p48"/>
          <p:cNvSpPr txBox="1"/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Calibri"/>
              <a:buNone/>
              <a:defRPr b="0" i="1" sz="50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" type="body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10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12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48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48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7" title="Page Number Shape"/>
          <p:cNvSpPr/>
          <p:nvPr/>
        </p:nvSpPr>
        <p:spPr>
          <a:xfrm>
            <a:off x="11784011" y="5380580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30" name="Google Shape;30;p47"/>
          <p:cNvSpPr txBox="1"/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alibri"/>
              <a:buNone/>
              <a:defRPr b="0" i="1" sz="5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7"/>
          <p:cNvSpPr txBox="1"/>
          <p:nvPr>
            <p:ph idx="1" type="body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7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1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7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1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47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47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5bc03ff1b_0_6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gd5bc03ff1b_0_6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gd5bc03ff1b_0_68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rive.google.com/file/d/1EUGKaSftOeuhI7MxZBmapYNIIhyUE9mt/view" TargetMode="External"/><Relationship Id="rId4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"/>
          <p:cNvSpPr txBox="1"/>
          <p:nvPr>
            <p:ph type="ctrTitle"/>
          </p:nvPr>
        </p:nvSpPr>
        <p:spPr>
          <a:xfrm>
            <a:off x="5747656" y="1264197"/>
            <a:ext cx="5670487" cy="4268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Diversity, Equity, and Inclusion</a:t>
            </a:r>
            <a:endParaRPr/>
          </a:p>
        </p:txBody>
      </p:sp>
      <p:sp>
        <p:nvSpPr>
          <p:cNvPr id="249" name="Google Shape;249;p1"/>
          <p:cNvSpPr txBox="1"/>
          <p:nvPr>
            <p:ph idx="1" type="subTitle"/>
          </p:nvPr>
        </p:nvSpPr>
        <p:spPr>
          <a:xfrm>
            <a:off x="5747656" y="4469866"/>
            <a:ext cx="4633806" cy="1591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</a:pPr>
            <a:r>
              <a:rPr i="0" lang="en-US"/>
              <a:t>Unintentional Bias in the Workplace, Embracing Diversity and Understanding Bias</a:t>
            </a:r>
            <a:endParaRPr/>
          </a:p>
        </p:txBody>
      </p:sp>
      <p:pic>
        <p:nvPicPr>
          <p:cNvPr id="250" name="Google Shape;250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197" y="1367500"/>
            <a:ext cx="3527214" cy="3527214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51" name="Google Shape;251;p1"/>
          <p:cNvSpPr txBox="1"/>
          <p:nvPr/>
        </p:nvSpPr>
        <p:spPr>
          <a:xfrm>
            <a:off x="121298" y="5794419"/>
            <a:ext cx="36949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DIAZ DIXON, 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"/>
          <p:cNvSpPr txBox="1"/>
          <p:nvPr/>
        </p:nvSpPr>
        <p:spPr>
          <a:xfrm>
            <a:off x="121298" y="6180615"/>
            <a:ext cx="310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18891"/>
                </a:solidFill>
                <a:latin typeface="Calibri"/>
                <a:ea typeface="Calibri"/>
                <a:cs typeface="Calibri"/>
                <a:sym typeface="Calibri"/>
              </a:rPr>
              <a:t>Performance Driven Consulting</a:t>
            </a:r>
            <a:endParaRPr b="0" i="0" sz="1800" u="none" cap="none" strike="noStrike">
              <a:solidFill>
                <a:srgbClr val="9188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918891"/>
                </a:solidFill>
                <a:latin typeface="Calibri"/>
                <a:ea typeface="Calibri"/>
                <a:cs typeface="Calibri"/>
                <a:sym typeface="Calibri"/>
              </a:rPr>
              <a:t>SVP, CommonSpirit Health</a:t>
            </a:r>
            <a:endParaRPr sz="1800">
              <a:solidFill>
                <a:srgbClr val="9188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"/>
          <p:cNvSpPr txBox="1"/>
          <p:nvPr>
            <p:ph type="title"/>
          </p:nvPr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What is Diversity?</a:t>
            </a:r>
            <a:endParaRPr/>
          </a:p>
        </p:txBody>
      </p:sp>
      <p:grpSp>
        <p:nvGrpSpPr>
          <p:cNvPr id="320" name="Google Shape;320;p10"/>
          <p:cNvGrpSpPr/>
          <p:nvPr/>
        </p:nvGrpSpPr>
        <p:grpSpPr>
          <a:xfrm>
            <a:off x="5181600" y="559678"/>
            <a:ext cx="6172199" cy="5617284"/>
            <a:chOff x="0" y="0"/>
            <a:chExt cx="6172199" cy="5617284"/>
          </a:xfrm>
        </p:grpSpPr>
        <p:cxnSp>
          <p:nvCxnSpPr>
            <p:cNvPr id="321" name="Google Shape;321;p10"/>
            <p:cNvCxnSpPr/>
            <p:nvPr/>
          </p:nvCxnSpPr>
          <p:spPr>
            <a:xfrm>
              <a:off x="0" y="0"/>
              <a:ext cx="6172199" cy="0"/>
            </a:xfrm>
            <a:prstGeom prst="straightConnector1">
              <a:avLst/>
            </a:prstGeom>
            <a:solidFill>
              <a:srgbClr val="DBB44B"/>
            </a:solidFill>
            <a:ln cap="flat" cmpd="sng" w="12700">
              <a:solidFill>
                <a:srgbClr val="DBB4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2" name="Google Shape;322;p10"/>
            <p:cNvSpPr/>
            <p:nvPr/>
          </p:nvSpPr>
          <p:spPr>
            <a:xfrm>
              <a:off x="0" y="0"/>
              <a:ext cx="6172199" cy="1404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0"/>
            <p:cNvSpPr txBox="1"/>
            <p:nvPr/>
          </p:nvSpPr>
          <p:spPr>
            <a:xfrm>
              <a:off x="0" y="0"/>
              <a:ext cx="6172199" cy="1404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Diversity is defined as all characteristics and experiences that define each of us as individuals.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4" name="Google Shape;324;p10"/>
            <p:cNvCxnSpPr/>
            <p:nvPr/>
          </p:nvCxnSpPr>
          <p:spPr>
            <a:xfrm>
              <a:off x="0" y="1404321"/>
              <a:ext cx="6172199" cy="0"/>
            </a:xfrm>
            <a:prstGeom prst="straightConnector1">
              <a:avLst/>
            </a:prstGeom>
            <a:solidFill>
              <a:srgbClr val="DBB44B"/>
            </a:solidFill>
            <a:ln cap="flat" cmpd="sng" w="12700">
              <a:solidFill>
                <a:srgbClr val="DBB4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5" name="Google Shape;325;p10"/>
            <p:cNvSpPr/>
            <p:nvPr/>
          </p:nvSpPr>
          <p:spPr>
            <a:xfrm>
              <a:off x="0" y="1404321"/>
              <a:ext cx="6172199" cy="1404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0"/>
            <p:cNvSpPr txBox="1"/>
            <p:nvPr/>
          </p:nvSpPr>
          <p:spPr>
            <a:xfrm>
              <a:off x="0" y="1404321"/>
              <a:ext cx="6172199" cy="1404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common misconception about diversity is that it only pertains to certain persons or groups, when in fact, exactly the opposite is true.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7" name="Google Shape;327;p10"/>
            <p:cNvCxnSpPr/>
            <p:nvPr/>
          </p:nvCxnSpPr>
          <p:spPr>
            <a:xfrm>
              <a:off x="0" y="2808642"/>
              <a:ext cx="6172199" cy="0"/>
            </a:xfrm>
            <a:prstGeom prst="straightConnector1">
              <a:avLst/>
            </a:prstGeom>
            <a:solidFill>
              <a:srgbClr val="DBB44B"/>
            </a:solidFill>
            <a:ln cap="flat" cmpd="sng" w="12700">
              <a:solidFill>
                <a:srgbClr val="DBB4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8" name="Google Shape;328;p10"/>
            <p:cNvSpPr/>
            <p:nvPr/>
          </p:nvSpPr>
          <p:spPr>
            <a:xfrm>
              <a:off x="0" y="2808642"/>
              <a:ext cx="6172199" cy="1404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0"/>
            <p:cNvSpPr txBox="1"/>
            <p:nvPr/>
          </p:nvSpPr>
          <p:spPr>
            <a:xfrm>
              <a:off x="0" y="2808642"/>
              <a:ext cx="6172199" cy="1404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Diversity can include Race, Ethnicity, Gender, Age, Religion, Disability, and Sexual Orientation.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0" name="Google Shape;330;p10"/>
            <p:cNvCxnSpPr/>
            <p:nvPr/>
          </p:nvCxnSpPr>
          <p:spPr>
            <a:xfrm>
              <a:off x="0" y="4212963"/>
              <a:ext cx="6172199" cy="0"/>
            </a:xfrm>
            <a:prstGeom prst="straightConnector1">
              <a:avLst/>
            </a:prstGeom>
            <a:solidFill>
              <a:srgbClr val="DBB44B"/>
            </a:solidFill>
            <a:ln cap="flat" cmpd="sng" w="12700">
              <a:solidFill>
                <a:srgbClr val="DBB4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1" name="Google Shape;331;p10"/>
            <p:cNvSpPr/>
            <p:nvPr/>
          </p:nvSpPr>
          <p:spPr>
            <a:xfrm>
              <a:off x="0" y="4212963"/>
              <a:ext cx="6172199" cy="1404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 txBox="1"/>
            <p:nvPr/>
          </p:nvSpPr>
          <p:spPr>
            <a:xfrm>
              <a:off x="0" y="4212963"/>
              <a:ext cx="6172199" cy="1404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diverse workplace aims to create an inclusive culture that values and uses the talents of all its employees.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"/>
          <p:cNvSpPr txBox="1"/>
          <p:nvPr>
            <p:ph type="title"/>
          </p:nvPr>
        </p:nvSpPr>
        <p:spPr>
          <a:xfrm>
            <a:off x="818234" y="3429000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What is Inclusion?</a:t>
            </a:r>
            <a:endParaRPr i="0"/>
          </a:p>
        </p:txBody>
      </p:sp>
      <p:grpSp>
        <p:nvGrpSpPr>
          <p:cNvPr descr="Timeline SmartArt" id="338" name="Google Shape;338;p14"/>
          <p:cNvGrpSpPr/>
          <p:nvPr/>
        </p:nvGrpSpPr>
        <p:grpSpPr>
          <a:xfrm>
            <a:off x="5422775" y="568325"/>
            <a:ext cx="6229594" cy="4942735"/>
            <a:chOff x="5422775" y="568325"/>
            <a:chExt cx="6229594" cy="4942735"/>
          </a:xfrm>
        </p:grpSpPr>
        <p:sp>
          <p:nvSpPr>
            <p:cNvPr id="339" name="Google Shape;339;p14"/>
            <p:cNvSpPr/>
            <p:nvPr/>
          </p:nvSpPr>
          <p:spPr>
            <a:xfrm>
              <a:off x="5714083" y="3057080"/>
              <a:ext cx="1498151" cy="678751"/>
            </a:xfrm>
            <a:custGeom>
              <a:rect b="b" l="l" r="r" t="t"/>
              <a:pathLst>
                <a:path extrusionOk="0" h="678751" w="1498151">
                  <a:moveTo>
                    <a:pt x="0" y="0"/>
                  </a:moveTo>
                  <a:lnTo>
                    <a:pt x="1226651" y="0"/>
                  </a:lnTo>
                  <a:lnTo>
                    <a:pt x="1498151" y="339376"/>
                  </a:lnTo>
                  <a:lnTo>
                    <a:pt x="1226651" y="678751"/>
                  </a:lnTo>
                  <a:lnTo>
                    <a:pt x="0" y="678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6118"/>
            </a:solidFill>
            <a:ln>
              <a:noFill/>
            </a:ln>
          </p:spPr>
          <p:txBody>
            <a:bodyPr anchorCtr="0" anchor="ctr" bIns="121900" lIns="121900" spcFirstLastPara="1" rIns="25765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Diversity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422775" y="568325"/>
              <a:ext cx="2080766" cy="1810004"/>
            </a:xfrm>
            <a:custGeom>
              <a:rect b="b" l="l" r="r" t="t"/>
              <a:pathLst>
                <a:path extrusionOk="0" h="1810004" w="2080766">
                  <a:moveTo>
                    <a:pt x="0" y="0"/>
                  </a:moveTo>
                  <a:lnTo>
                    <a:pt x="2080766" y="0"/>
                  </a:lnTo>
                  <a:lnTo>
                    <a:pt x="2080766" y="1810004"/>
                  </a:lnTo>
                  <a:lnTo>
                    <a:pt x="0" y="181000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1" anchor="b" bIns="142225" lIns="0" spcFirstLastPara="1" rIns="0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Differences and similarities in perspectives, identities and points of view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7212234" y="3396456"/>
              <a:ext cx="582614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835B81"/>
              </a:solidFill>
              <a:prstDash val="solid"/>
              <a:round/>
              <a:headEnd len="sm" w="sm" type="none"/>
              <a:tailEnd len="sm" w="sm" type="none"/>
            </a:ln>
          </p:spPr>
        </p:sp>
        <p:cxnSp>
          <p:nvCxnSpPr>
            <p:cNvPr id="342" name="Google Shape;342;p14"/>
            <p:cNvCxnSpPr/>
            <p:nvPr/>
          </p:nvCxnSpPr>
          <p:spPr>
            <a:xfrm>
              <a:off x="6463158" y="2491454"/>
              <a:ext cx="0" cy="565626"/>
            </a:xfrm>
            <a:prstGeom prst="straightConnector1">
              <a:avLst/>
            </a:prstGeom>
            <a:noFill/>
            <a:ln cap="flat" cmpd="sng" w="12700">
              <a:solidFill>
                <a:srgbClr val="835B8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43" name="Google Shape;343;p14"/>
            <p:cNvSpPr/>
            <p:nvPr/>
          </p:nvSpPr>
          <p:spPr>
            <a:xfrm>
              <a:off x="6398207" y="2378329"/>
              <a:ext cx="113125" cy="113125"/>
            </a:xfrm>
            <a:prstGeom prst="rect">
              <a:avLst/>
            </a:prstGeom>
            <a:solidFill>
              <a:srgbClr val="7C61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9293000" y="3396456"/>
              <a:ext cx="582614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835B8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14"/>
            <p:cNvSpPr/>
            <p:nvPr/>
          </p:nvSpPr>
          <p:spPr>
            <a:xfrm>
              <a:off x="9875615" y="3057079"/>
              <a:ext cx="1498151" cy="678752"/>
            </a:xfrm>
            <a:custGeom>
              <a:rect b="b" l="l" r="r" t="t"/>
              <a:pathLst>
                <a:path extrusionOk="0" h="678751" w="1498151">
                  <a:moveTo>
                    <a:pt x="1498151" y="678750"/>
                  </a:moveTo>
                  <a:lnTo>
                    <a:pt x="271500" y="678750"/>
                  </a:lnTo>
                  <a:lnTo>
                    <a:pt x="0" y="339375"/>
                  </a:lnTo>
                  <a:lnTo>
                    <a:pt x="271500" y="1"/>
                  </a:lnTo>
                  <a:lnTo>
                    <a:pt x="1498151" y="1"/>
                  </a:lnTo>
                  <a:lnTo>
                    <a:pt x="1498151" y="67875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121900" lIns="25765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Belonging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9701815" y="4449356"/>
              <a:ext cx="1950554" cy="1061704"/>
            </a:xfrm>
            <a:custGeom>
              <a:rect b="b" l="l" r="r" t="t"/>
              <a:pathLst>
                <a:path extrusionOk="0" h="1810004" w="2080766">
                  <a:moveTo>
                    <a:pt x="0" y="0"/>
                  </a:moveTo>
                  <a:lnTo>
                    <a:pt x="2080766" y="0"/>
                  </a:lnTo>
                  <a:lnTo>
                    <a:pt x="2080766" y="1810004"/>
                  </a:lnTo>
                  <a:lnTo>
                    <a:pt x="0" y="181000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1" anchor="b" bIns="142225" lIns="0" spcFirstLastPara="1" rIns="0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sense of connection to others that is always in the process of being actively achieved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7" name="Google Shape;347;p14"/>
            <p:cNvCxnSpPr/>
            <p:nvPr/>
          </p:nvCxnSpPr>
          <p:spPr>
            <a:xfrm>
              <a:off x="10681253" y="3735831"/>
              <a:ext cx="0" cy="565626"/>
            </a:xfrm>
            <a:prstGeom prst="straightConnector1">
              <a:avLst/>
            </a:prstGeom>
            <a:noFill/>
            <a:ln cap="flat" cmpd="sng" w="12700">
              <a:solidFill>
                <a:srgbClr val="835B8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48" name="Google Shape;348;p14"/>
            <p:cNvSpPr/>
            <p:nvPr/>
          </p:nvSpPr>
          <p:spPr>
            <a:xfrm>
              <a:off x="10620530" y="4301457"/>
              <a:ext cx="113125" cy="1131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14"/>
          <p:cNvSpPr/>
          <p:nvPr/>
        </p:nvSpPr>
        <p:spPr>
          <a:xfrm>
            <a:off x="7794854" y="2556542"/>
            <a:ext cx="1558855" cy="158500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A08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"/>
          <p:cNvSpPr txBox="1"/>
          <p:nvPr>
            <p:ph type="title"/>
          </p:nvPr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Where it all begins…</a:t>
            </a:r>
            <a:endParaRPr/>
          </a:p>
        </p:txBody>
      </p:sp>
      <p:pic>
        <p:nvPicPr>
          <p:cNvPr id="355" name="Google Shape;3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1826" y="177282"/>
            <a:ext cx="5139305" cy="599968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"/>
          <p:cNvSpPr txBox="1"/>
          <p:nvPr>
            <p:ph type="title"/>
          </p:nvPr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Unpacking our beliefs</a:t>
            </a:r>
            <a:endParaRPr/>
          </a:p>
        </p:txBody>
      </p:sp>
      <p:pic>
        <p:nvPicPr>
          <p:cNvPr id="361" name="Google Shape;361;p17"/>
          <p:cNvPicPr preferRelativeResize="0"/>
          <p:nvPr/>
        </p:nvPicPr>
        <p:blipFill rotWithShape="1">
          <a:blip r:embed="rId3">
            <a:alphaModFix/>
          </a:blip>
          <a:srcRect b="2" l="8583" r="18075" t="0"/>
          <a:stretch/>
        </p:blipFill>
        <p:spPr>
          <a:xfrm>
            <a:off x="5181600" y="559678"/>
            <a:ext cx="6172200" cy="561728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1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1399591" y="346388"/>
            <a:ext cx="9685175" cy="54479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"/>
          <p:cNvSpPr txBox="1"/>
          <p:nvPr>
            <p:ph type="title"/>
          </p:nvPr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What is Equity?</a:t>
            </a:r>
            <a:endParaRPr/>
          </a:p>
        </p:txBody>
      </p:sp>
      <p:sp>
        <p:nvSpPr>
          <p:cNvPr id="372" name="Google Shape;372;p19"/>
          <p:cNvSpPr txBox="1"/>
          <p:nvPr>
            <p:ph idx="1" type="body"/>
          </p:nvPr>
        </p:nvSpPr>
        <p:spPr>
          <a:xfrm>
            <a:off x="5410770" y="1148989"/>
            <a:ext cx="6172200" cy="4096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b="1" lang="en-US" sz="2800"/>
              <a:t>Equality vs. Equity</a:t>
            </a:r>
            <a:r>
              <a:rPr lang="en-US" sz="2800"/>
              <a:t>. The difference between </a:t>
            </a:r>
            <a:r>
              <a:rPr b="1" lang="en-US" sz="2800"/>
              <a:t>equality and equity </a:t>
            </a:r>
            <a:r>
              <a:rPr lang="en-US" sz="2800"/>
              <a:t>must be emphasized. Although both promote 	fairness, </a:t>
            </a:r>
            <a:r>
              <a:rPr b="1" lang="en-US" sz="2800"/>
              <a:t>equality</a:t>
            </a:r>
            <a:r>
              <a:rPr lang="en-US" sz="2800"/>
              <a:t> achieves this through treating everyone the same regardless of need, while </a:t>
            </a:r>
            <a:r>
              <a:rPr b="1" lang="en-US" sz="2800"/>
              <a:t>equity</a:t>
            </a:r>
            <a:r>
              <a:rPr lang="en-US" sz="2800"/>
              <a:t> achieves this through treating people differently depending on need.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b5c3594a9_0_9"/>
          <p:cNvSpPr txBox="1"/>
          <p:nvPr>
            <p:ph type="title"/>
          </p:nvPr>
        </p:nvSpPr>
        <p:spPr>
          <a:xfrm>
            <a:off x="762000" y="559677"/>
            <a:ext cx="3834000" cy="5274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eb5c3594a9_0_9"/>
          <p:cNvSpPr txBox="1"/>
          <p:nvPr>
            <p:ph idx="12" type="sldNum"/>
          </p:nvPr>
        </p:nvSpPr>
        <p:spPr>
          <a:xfrm>
            <a:off x="11784011" y="5607592"/>
            <a:ext cx="408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geb5c3594a9_0_9"/>
          <p:cNvSpPr txBox="1"/>
          <p:nvPr>
            <p:ph idx="1" type="body"/>
          </p:nvPr>
        </p:nvSpPr>
        <p:spPr>
          <a:xfrm>
            <a:off x="5181600" y="559678"/>
            <a:ext cx="6172200" cy="561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1" name="Google Shape;381;geb5c3594a9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" y="0"/>
            <a:ext cx="1218142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683" y="365277"/>
            <a:ext cx="9984634" cy="56163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3"/>
          <p:cNvPicPr preferRelativeResize="0"/>
          <p:nvPr/>
        </p:nvPicPr>
        <p:blipFill rotWithShape="1">
          <a:blip r:embed="rId3">
            <a:alphaModFix/>
          </a:blip>
          <a:srcRect b="0" l="3445" r="3201" t="0"/>
          <a:stretch/>
        </p:blipFill>
        <p:spPr>
          <a:xfrm>
            <a:off x="541175" y="204585"/>
            <a:ext cx="10888825" cy="5771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8"/>
          <p:cNvPicPr preferRelativeResize="0"/>
          <p:nvPr/>
        </p:nvPicPr>
        <p:blipFill rotWithShape="1">
          <a:blip r:embed="rId3">
            <a:alphaModFix/>
          </a:blip>
          <a:srcRect b="6469" l="0" r="0" t="0"/>
          <a:stretch/>
        </p:blipFill>
        <p:spPr>
          <a:xfrm>
            <a:off x="2025157" y="1204776"/>
            <a:ext cx="8141685" cy="476794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8"/>
          <p:cNvSpPr txBox="1"/>
          <p:nvPr/>
        </p:nvSpPr>
        <p:spPr>
          <a:xfrm>
            <a:off x="706015" y="317081"/>
            <a:ext cx="10593355" cy="793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</a:pPr>
            <a:r>
              <a:rPr b="0" i="1" lang="en-US" sz="4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Accepting the challenges with a growth mindset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50" y="213916"/>
            <a:ext cx="11542713" cy="5771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0"/>
          <p:cNvPicPr preferRelativeResize="0"/>
          <p:nvPr/>
        </p:nvPicPr>
        <p:blipFill rotWithShape="1">
          <a:blip r:embed="rId3">
            <a:alphaModFix/>
          </a:blip>
          <a:srcRect b="10061" l="0" r="1" t="13541"/>
          <a:stretch/>
        </p:blipFill>
        <p:spPr>
          <a:xfrm>
            <a:off x="120650" y="68263"/>
            <a:ext cx="11542713" cy="60626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1876" y="68263"/>
            <a:ext cx="9700261" cy="60626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"/>
          <p:cNvSpPr txBox="1"/>
          <p:nvPr>
            <p:ph type="title"/>
          </p:nvPr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The Shadow Tree</a:t>
            </a:r>
            <a:endParaRPr/>
          </a:p>
        </p:txBody>
      </p:sp>
      <p:pic>
        <p:nvPicPr>
          <p:cNvPr id="413" name="Google Shape;413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6081"/>
          <a:stretch/>
        </p:blipFill>
        <p:spPr>
          <a:xfrm>
            <a:off x="6073021" y="111968"/>
            <a:ext cx="4618196" cy="6531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"/>
          <p:cNvSpPr txBox="1"/>
          <p:nvPr>
            <p:ph type="title"/>
          </p:nvPr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Implicit Bias</a:t>
            </a:r>
            <a:endParaRPr/>
          </a:p>
        </p:txBody>
      </p:sp>
      <p:sp>
        <p:nvSpPr>
          <p:cNvPr id="419" name="Google Shape;419;p29"/>
          <p:cNvSpPr txBox="1"/>
          <p:nvPr>
            <p:ph idx="1" type="body"/>
          </p:nvPr>
        </p:nvSpPr>
        <p:spPr>
          <a:xfrm>
            <a:off x="5419159" y="1603078"/>
            <a:ext cx="6172200" cy="3188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800">
                <a:solidFill>
                  <a:schemeClr val="lt1"/>
                </a:solidFill>
              </a:rPr>
              <a:t>Implicit Bias </a:t>
            </a:r>
            <a:r>
              <a:rPr b="1" lang="en-US" sz="2800"/>
              <a:t>– (n.) Refers to the attitudes or stereotypes that affect our understanding, actions and decisions in an unconscious manner. Rather, implicit biases are not accessible through introspection. 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d5bc03ff1b_0_6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</p:txBody>
      </p:sp>
      <p:sp>
        <p:nvSpPr>
          <p:cNvPr id="425" name="Google Shape;425;gd5bc03ff1b_0_6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26" name="Google Shape;426;gd5bc03ff1b_0_62" title="videoplayback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"/>
          <p:cNvSpPr txBox="1"/>
          <p:nvPr>
            <p:ph type="title"/>
          </p:nvPr>
        </p:nvSpPr>
        <p:spPr>
          <a:xfrm>
            <a:off x="307910" y="559677"/>
            <a:ext cx="4287996" cy="52749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900"/>
              <a:t>Intersectionality</a:t>
            </a:r>
            <a:endParaRPr sz="4900"/>
          </a:p>
        </p:txBody>
      </p:sp>
      <p:pic>
        <p:nvPicPr>
          <p:cNvPr id="437" name="Google Shape;43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1694" y="559677"/>
            <a:ext cx="5617285" cy="561728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"/>
          <p:cNvSpPr txBox="1"/>
          <p:nvPr>
            <p:ph type="title"/>
          </p:nvPr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Unconscious Bias</a:t>
            </a:r>
            <a:endParaRPr/>
          </a:p>
        </p:txBody>
      </p:sp>
      <p:pic>
        <p:nvPicPr>
          <p:cNvPr id="443" name="Google Shape;44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4939" y="126187"/>
            <a:ext cx="4673479" cy="66056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Inclusivity Benefits ALL…</a:t>
            </a:r>
            <a:endParaRPr/>
          </a:p>
        </p:txBody>
      </p:sp>
      <p:sp>
        <p:nvSpPr>
          <p:cNvPr id="449" name="Google Shape;449;p44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Increased community satisfaction</a:t>
            </a:r>
            <a:endParaRPr/>
          </a:p>
          <a:p>
            <a:pPr indent="0" lvl="0" marL="0" rtl="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Lower work turnover</a:t>
            </a:r>
            <a:endParaRPr/>
          </a:p>
          <a:p>
            <a:pPr indent="0" lvl="0" marL="0" rtl="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Higher productivity</a:t>
            </a:r>
            <a:endParaRPr/>
          </a:p>
          <a:p>
            <a:pPr indent="0" lvl="0" marL="0" rtl="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Improved creativity and innovation</a:t>
            </a:r>
            <a:endParaRPr/>
          </a:p>
          <a:p>
            <a:pPr indent="0" lvl="0" marL="0" rtl="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Improved problem solving</a:t>
            </a:r>
            <a:endParaRPr/>
          </a:p>
          <a:p>
            <a:pPr indent="0" lvl="0" marL="0" rtl="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Increased flexibility</a:t>
            </a:r>
            <a:endParaRPr/>
          </a:p>
          <a:p>
            <a:pPr indent="0" lvl="0" marL="0" rtl="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450" name="Google Shape;450;p4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3392" l="0" r="1" t="13540"/>
          <a:stretch/>
        </p:blipFill>
        <p:spPr>
          <a:xfrm>
            <a:off x="5326063" y="783771"/>
            <a:ext cx="6103937" cy="4460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450" y="93300"/>
            <a:ext cx="5735112" cy="47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9550" y="152400"/>
            <a:ext cx="5399650" cy="47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"/>
          <p:cNvSpPr txBox="1"/>
          <p:nvPr>
            <p:ph type="title"/>
          </p:nvPr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Learning is a journey…</a:t>
            </a:r>
            <a:br>
              <a:rPr lang="en-US"/>
            </a:br>
            <a:br>
              <a:rPr lang="en-US"/>
            </a:br>
            <a:r>
              <a:rPr i="0" lang="en-US"/>
              <a:t>NOT A CURE</a:t>
            </a:r>
            <a:endParaRPr/>
          </a:p>
        </p:txBody>
      </p:sp>
      <p:pic>
        <p:nvPicPr>
          <p:cNvPr id="263" name="Google Shape;2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1308349"/>
            <a:ext cx="6172200" cy="411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6"/>
          <p:cNvSpPr txBox="1"/>
          <p:nvPr>
            <p:ph type="ctrTitle"/>
          </p:nvPr>
        </p:nvSpPr>
        <p:spPr>
          <a:xfrm>
            <a:off x="5747656" y="1264197"/>
            <a:ext cx="5670487" cy="4268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Thank you!</a:t>
            </a:r>
            <a:endParaRPr/>
          </a:p>
        </p:txBody>
      </p:sp>
      <p:pic>
        <p:nvPicPr>
          <p:cNvPr id="462" name="Google Shape;462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197" y="1367500"/>
            <a:ext cx="3527214" cy="3527214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463" name="Google Shape;463;p46"/>
          <p:cNvSpPr txBox="1"/>
          <p:nvPr/>
        </p:nvSpPr>
        <p:spPr>
          <a:xfrm>
            <a:off x="121298" y="5794419"/>
            <a:ext cx="36949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DIAZ DIXON, 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6"/>
          <p:cNvSpPr txBox="1"/>
          <p:nvPr/>
        </p:nvSpPr>
        <p:spPr>
          <a:xfrm>
            <a:off x="121298" y="6180615"/>
            <a:ext cx="31048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18891"/>
                </a:solidFill>
                <a:latin typeface="Calibri"/>
                <a:ea typeface="Calibri"/>
                <a:cs typeface="Calibri"/>
                <a:sym typeface="Calibri"/>
              </a:rPr>
              <a:t>Performance Driven Consulting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"/>
          <p:cNvSpPr txBox="1"/>
          <p:nvPr>
            <p:ph type="title"/>
          </p:nvPr>
        </p:nvSpPr>
        <p:spPr>
          <a:xfrm>
            <a:off x="802651" y="3044406"/>
            <a:ext cx="3833906" cy="25631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We keep finding ourselves here because of our approach</a:t>
            </a: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06517" y="310393"/>
            <a:ext cx="2747830" cy="276690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A08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8935674" y="2501317"/>
            <a:ext cx="1809676" cy="182223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A08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6865937" y="4323556"/>
            <a:ext cx="1184823" cy="119304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A08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"/>
          <p:cNvSpPr txBox="1"/>
          <p:nvPr/>
        </p:nvSpPr>
        <p:spPr>
          <a:xfrm>
            <a:off x="6618593" y="787398"/>
            <a:ext cx="16795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"/>
          <p:cNvSpPr txBox="1"/>
          <p:nvPr/>
        </p:nvSpPr>
        <p:spPr>
          <a:xfrm>
            <a:off x="9279696" y="2892102"/>
            <a:ext cx="167951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7057416" y="4517192"/>
            <a:ext cx="16795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"/>
          <p:cNvSpPr txBox="1"/>
          <p:nvPr/>
        </p:nvSpPr>
        <p:spPr>
          <a:xfrm>
            <a:off x="6746368" y="1710728"/>
            <a:ext cx="1779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the Job 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"/>
          <p:cNvSpPr txBox="1"/>
          <p:nvPr/>
        </p:nvSpPr>
        <p:spPr>
          <a:xfrm>
            <a:off x="6568419" y="4871135"/>
            <a:ext cx="1779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Formal 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"/>
          <p:cNvSpPr txBox="1"/>
          <p:nvPr/>
        </p:nvSpPr>
        <p:spPr>
          <a:xfrm>
            <a:off x="8965493" y="3459873"/>
            <a:ext cx="1779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Informal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b5c3594a9_0_0"/>
          <p:cNvSpPr txBox="1"/>
          <p:nvPr>
            <p:ph type="title"/>
          </p:nvPr>
        </p:nvSpPr>
        <p:spPr>
          <a:xfrm>
            <a:off x="762000" y="559678"/>
            <a:ext cx="3834000" cy="2221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/>
              <a:t>DIVE </a:t>
            </a:r>
            <a:r>
              <a:rPr lang="en-US"/>
              <a:t>IN TO YOUR TEAM</a:t>
            </a:r>
            <a:endParaRPr/>
          </a:p>
        </p:txBody>
      </p:sp>
      <p:sp>
        <p:nvSpPr>
          <p:cNvPr id="284" name="Google Shape;284;geb5c3594a9_0_0"/>
          <p:cNvSpPr txBox="1"/>
          <p:nvPr>
            <p:ph idx="12" type="sldNum"/>
          </p:nvPr>
        </p:nvSpPr>
        <p:spPr>
          <a:xfrm>
            <a:off x="11784011" y="5607592"/>
            <a:ext cx="408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geb5c3594a9_0_0"/>
          <p:cNvSpPr txBox="1"/>
          <p:nvPr>
            <p:ph idx="1" type="body"/>
          </p:nvPr>
        </p:nvSpPr>
        <p:spPr>
          <a:xfrm>
            <a:off x="762000" y="2895600"/>
            <a:ext cx="3842700" cy="285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eb5c3594a9_0_0"/>
          <p:cNvSpPr txBox="1"/>
          <p:nvPr>
            <p:ph idx="2" type="body"/>
          </p:nvPr>
        </p:nvSpPr>
        <p:spPr>
          <a:xfrm>
            <a:off x="5326063" y="559678"/>
            <a:ext cx="6103800" cy="519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/>
              <a:t>Development </a:t>
            </a:r>
            <a:r>
              <a:rPr lang="en-US"/>
              <a:t>of staff and leaders.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/>
              <a:t>Invest </a:t>
            </a:r>
            <a:r>
              <a:rPr lang="en-US"/>
              <a:t>in staff and the </a:t>
            </a:r>
            <a:r>
              <a:rPr lang="en-US"/>
              <a:t>processes</a:t>
            </a:r>
            <a:r>
              <a:rPr lang="en-US"/>
              <a:t> that </a:t>
            </a:r>
            <a:r>
              <a:rPr lang="en-US"/>
              <a:t>surround</a:t>
            </a:r>
            <a:r>
              <a:rPr lang="en-US"/>
              <a:t> them.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/>
              <a:t>Value </a:t>
            </a:r>
            <a:r>
              <a:rPr lang="en-US"/>
              <a:t>the differences each person brings to the team.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/>
              <a:t>Evaluate </a:t>
            </a:r>
            <a:r>
              <a:rPr lang="en-US"/>
              <a:t>who you are as an organization.</a:t>
            </a:r>
            <a:endParaRPr/>
          </a:p>
        </p:txBody>
      </p:sp>
      <p:pic>
        <p:nvPicPr>
          <p:cNvPr id="287" name="Google Shape;287;geb5c3594a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75" y="2895600"/>
            <a:ext cx="4174688" cy="29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b="0" i="1" lang="en-US">
                <a:latin typeface="Calibri"/>
                <a:ea typeface="Calibri"/>
                <a:cs typeface="Calibri"/>
                <a:sym typeface="Calibri"/>
              </a:rPr>
              <a:t>Implicit Bias</a:t>
            </a:r>
            <a:endParaRPr/>
          </a:p>
        </p:txBody>
      </p:sp>
      <p:sp>
        <p:nvSpPr>
          <p:cNvPr id="293" name="Google Shape;293;p6"/>
          <p:cNvSpPr txBox="1"/>
          <p:nvPr/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“The attitudes or stereotypes that affect our understanding, actions, and decisions in an unconscious manner.”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p6"/>
          <p:cNvGrpSpPr/>
          <p:nvPr/>
        </p:nvGrpSpPr>
        <p:grpSpPr>
          <a:xfrm>
            <a:off x="5326063" y="603015"/>
            <a:ext cx="6103937" cy="5105159"/>
            <a:chOff x="0" y="43337"/>
            <a:chExt cx="6103937" cy="5105159"/>
          </a:xfrm>
        </p:grpSpPr>
        <p:sp>
          <p:nvSpPr>
            <p:cNvPr id="295" name="Google Shape;295;p6"/>
            <p:cNvSpPr/>
            <p:nvPr/>
          </p:nvSpPr>
          <p:spPr>
            <a:xfrm>
              <a:off x="0" y="43337"/>
              <a:ext cx="6103937" cy="2510819"/>
            </a:xfrm>
            <a:prstGeom prst="roundRect">
              <a:avLst>
                <a:gd fmla="val 16667" name="adj"/>
              </a:avLst>
            </a:prstGeom>
            <a:solidFill>
              <a:srgbClr val="DBB44B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"/>
            <p:cNvSpPr txBox="1"/>
            <p:nvPr/>
          </p:nvSpPr>
          <p:spPr>
            <a:xfrm>
              <a:off x="122568" y="165905"/>
              <a:ext cx="5858801" cy="2265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Cause us to have feelings and attitudes about other people based on characteristics such as race, ethnicity, age, and appearance. </a:t>
              </a:r>
              <a:br>
                <a:rPr b="0" i="0" lang="en-US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0" y="2637677"/>
              <a:ext cx="6103937" cy="2510819"/>
            </a:xfrm>
            <a:prstGeom prst="roundRect">
              <a:avLst>
                <a:gd fmla="val 16667" name="adj"/>
              </a:avLst>
            </a:prstGeom>
            <a:solidFill>
              <a:srgbClr val="DBB44B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"/>
            <p:cNvSpPr txBox="1"/>
            <p:nvPr/>
          </p:nvSpPr>
          <p:spPr>
            <a:xfrm>
              <a:off x="122568" y="2760245"/>
              <a:ext cx="5858801" cy="2265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 over the course of a lifetime through exposure to direct and indirect messages.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 elephant with tusks&#10;&#10;Description automatically generated" id="303" name="Google Shape;3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"/>
          <p:cNvSpPr txBox="1"/>
          <p:nvPr>
            <p:ph type="ctrTitle"/>
          </p:nvPr>
        </p:nvSpPr>
        <p:spPr>
          <a:xfrm>
            <a:off x="1899928" y="995636"/>
            <a:ext cx="8379659" cy="5069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“We are either unaware of, or mistaken about, the source of our thoughts or feelings.”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(Zajonc, 1980)</a:t>
            </a:r>
            <a:endParaRPr/>
          </a:p>
        </p:txBody>
      </p:sp>
      <p:sp>
        <p:nvSpPr>
          <p:cNvPr id="309" name="Google Shape;309;p8"/>
          <p:cNvSpPr txBox="1"/>
          <p:nvPr>
            <p:ph idx="4294967295" type="sldNum"/>
          </p:nvPr>
        </p:nvSpPr>
        <p:spPr>
          <a:xfrm>
            <a:off x="11784013" y="5607050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9"/>
          <p:cNvPicPr preferRelativeResize="0"/>
          <p:nvPr/>
        </p:nvPicPr>
        <p:blipFill rotWithShape="1">
          <a:blip r:embed="rId3">
            <a:alphaModFix/>
          </a:blip>
          <a:srcRect b="1774" l="0" r="0" t="82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adlines">
  <a:themeElements>
    <a:clrScheme name="Custom 2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DCB64D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eadlines">
  <a:themeElements>
    <a:clrScheme name="Custom 2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DCB64D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2021-04-07T23:20:25Z</dcterms:created>
  <dc:creator>Heather Dixon -X (hedixon - AAP3 INC at Cisco)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